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2" r:id="rId6"/>
    <p:sldId id="271" r:id="rId7"/>
    <p:sldId id="276" r:id="rId8"/>
    <p:sldId id="270" r:id="rId9"/>
    <p:sldId id="273" r:id="rId10"/>
    <p:sldId id="274" r:id="rId11"/>
    <p:sldId id="275" r:id="rId12"/>
  </p:sldIdLst>
  <p:sldSz cx="24387175" cy="13716000"/>
  <p:notesSz cx="6858000" cy="9144000"/>
  <p:defaultTextStyle>
    <a:defPPr>
      <a:defRPr lang="en-US"/>
    </a:defPPr>
    <a:lvl1pPr marL="0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446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891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3337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7783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2229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6674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401120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5566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E4F"/>
    <a:srgbClr val="2581BC"/>
    <a:srgbClr val="273641"/>
    <a:srgbClr val="E84C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6016"/>
  </p:normalViewPr>
  <p:slideViewPr>
    <p:cSldViewPr snapToGrid="0" snapToObjects="1">
      <p:cViewPr>
        <p:scale>
          <a:sx n="45" d="100"/>
          <a:sy n="45" d="100"/>
        </p:scale>
        <p:origin x="960" y="8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4B5F4A-98BD-9546-8918-7821DBE9ACF1}" type="datetimeFigureOut">
              <a:rPr lang="en-US" smtClean="0"/>
              <a:t>7/31/17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7E39-9384-8842-8A25-1472B44127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8193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914446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828891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2743337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3657783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4572229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6674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401120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5566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1254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6719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8285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335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3872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1112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0251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9283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7545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905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397" y="2244726"/>
            <a:ext cx="18290381" cy="4775200"/>
          </a:xfrm>
        </p:spPr>
        <p:txBody>
          <a:bodyPr anchor="b"/>
          <a:lstStyle>
            <a:lvl1pPr algn="ctr">
              <a:defRPr sz="1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397" y="7204076"/>
            <a:ext cx="18290381" cy="3311524"/>
          </a:xfrm>
        </p:spPr>
        <p:txBody>
          <a:bodyPr/>
          <a:lstStyle>
            <a:lvl1pPr marL="0" indent="0" algn="ctr">
              <a:buNone/>
              <a:defRPr sz="4800"/>
            </a:lvl1pPr>
            <a:lvl2pPr marL="914400" indent="0" algn="ctr">
              <a:buNone/>
              <a:defRPr sz="4000"/>
            </a:lvl2pPr>
            <a:lvl3pPr marL="1828800" indent="0" algn="ctr">
              <a:buNone/>
              <a:defRPr sz="3600"/>
            </a:lvl3pPr>
            <a:lvl4pPr marL="2743200" indent="0" algn="ctr">
              <a:buNone/>
              <a:defRPr sz="3200"/>
            </a:lvl4pPr>
            <a:lvl5pPr marL="3657600" indent="0" algn="ctr">
              <a:buNone/>
              <a:defRPr sz="3200"/>
            </a:lvl5pPr>
            <a:lvl6pPr marL="4572000" indent="0" algn="ctr">
              <a:buNone/>
              <a:defRPr sz="3200"/>
            </a:lvl6pPr>
            <a:lvl7pPr marL="5486400" indent="0" algn="ctr">
              <a:buNone/>
              <a:defRPr sz="3200"/>
            </a:lvl7pPr>
            <a:lvl8pPr marL="6400800" indent="0" algn="ctr">
              <a:buNone/>
              <a:defRPr sz="3200"/>
            </a:lvl8pPr>
            <a:lvl9pPr marL="7315200" indent="0" algn="ctr">
              <a:buNone/>
              <a:defRPr sz="3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7/31/17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030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7/31/17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137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3917" y="3419477"/>
            <a:ext cx="21033938" cy="5705474"/>
          </a:xfrm>
        </p:spPr>
        <p:txBody>
          <a:bodyPr anchor="b"/>
          <a:lstStyle>
            <a:lvl1pPr>
              <a:defRPr sz="1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63917" y="9178927"/>
            <a:ext cx="21033938" cy="3000374"/>
          </a:xfrm>
        </p:spPr>
        <p:txBody>
          <a:bodyPr/>
          <a:lstStyle>
            <a:lvl1pPr marL="0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1pPr>
            <a:lvl2pPr marL="914400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7/31/17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20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76618" y="3651250"/>
            <a:ext cx="10364549" cy="87026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46008" y="3651250"/>
            <a:ext cx="10364549" cy="87026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7/31/17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841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795" y="730251"/>
            <a:ext cx="21033938" cy="265112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9796" y="3362326"/>
            <a:ext cx="10316917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79796" y="5010150"/>
            <a:ext cx="10316917" cy="73691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46007" y="3362326"/>
            <a:ext cx="10367726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46007" y="5010150"/>
            <a:ext cx="10367726" cy="73691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7/31/17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932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7/31/17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023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7/31/17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095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796" y="914400"/>
            <a:ext cx="7865498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7726" y="1974851"/>
            <a:ext cx="12346007" cy="9747250"/>
          </a:xfrm>
        </p:spPr>
        <p:txBody>
          <a:bodyPr/>
          <a:lstStyle>
            <a:lvl1pPr>
              <a:defRPr sz="6400"/>
            </a:lvl1pPr>
            <a:lvl2pPr>
              <a:defRPr sz="5600"/>
            </a:lvl2pPr>
            <a:lvl3pPr>
              <a:defRPr sz="4800"/>
            </a:lvl3pPr>
            <a:lvl4pPr>
              <a:defRPr sz="4000"/>
            </a:lvl4pPr>
            <a:lvl5pPr>
              <a:defRPr sz="4000"/>
            </a:lvl5pPr>
            <a:lvl6pPr>
              <a:defRPr sz="4000"/>
            </a:lvl6pPr>
            <a:lvl7pPr>
              <a:defRPr sz="4000"/>
            </a:lvl7pPr>
            <a:lvl8pPr>
              <a:defRPr sz="4000"/>
            </a:lvl8pPr>
            <a:lvl9pPr>
              <a:defRPr sz="4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796" y="4114800"/>
            <a:ext cx="7865498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400" indent="0">
              <a:buNone/>
              <a:defRPr sz="2800"/>
            </a:lvl2pPr>
            <a:lvl3pPr marL="1828800" indent="0">
              <a:buNone/>
              <a:defRPr sz="2400"/>
            </a:lvl3pPr>
            <a:lvl4pPr marL="2743200" indent="0">
              <a:buNone/>
              <a:defRPr sz="2000"/>
            </a:lvl4pPr>
            <a:lvl5pPr marL="3657600" indent="0">
              <a:buNone/>
              <a:defRPr sz="2000"/>
            </a:lvl5pPr>
            <a:lvl6pPr marL="4572000" indent="0">
              <a:buNone/>
              <a:defRPr sz="2000"/>
            </a:lvl6pPr>
            <a:lvl7pPr marL="5486400" indent="0">
              <a:buNone/>
              <a:defRPr sz="2000"/>
            </a:lvl7pPr>
            <a:lvl8pPr marL="6400800" indent="0">
              <a:buNone/>
              <a:defRPr sz="2000"/>
            </a:lvl8pPr>
            <a:lvl9pPr marL="7315200" indent="0">
              <a:buNone/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7/31/17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295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796" y="914400"/>
            <a:ext cx="7865498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367726" y="1974851"/>
            <a:ext cx="12346007" cy="9747250"/>
          </a:xfrm>
        </p:spPr>
        <p:txBody>
          <a:bodyPr anchor="t"/>
          <a:lstStyle>
            <a:lvl1pPr marL="0" indent="0">
              <a:buNone/>
              <a:defRPr sz="6400"/>
            </a:lvl1pPr>
            <a:lvl2pPr marL="914400" indent="0">
              <a:buNone/>
              <a:defRPr sz="5600"/>
            </a:lvl2pPr>
            <a:lvl3pPr marL="1828800" indent="0">
              <a:buNone/>
              <a:defRPr sz="4800"/>
            </a:lvl3pPr>
            <a:lvl4pPr marL="2743200" indent="0">
              <a:buNone/>
              <a:defRPr sz="4000"/>
            </a:lvl4pPr>
            <a:lvl5pPr marL="3657600" indent="0">
              <a:buNone/>
              <a:defRPr sz="4000"/>
            </a:lvl5pPr>
            <a:lvl6pPr marL="4572000" indent="0">
              <a:buNone/>
              <a:defRPr sz="4000"/>
            </a:lvl6pPr>
            <a:lvl7pPr marL="5486400" indent="0">
              <a:buNone/>
              <a:defRPr sz="4000"/>
            </a:lvl7pPr>
            <a:lvl8pPr marL="6400800" indent="0">
              <a:buNone/>
              <a:defRPr sz="4000"/>
            </a:lvl8pPr>
            <a:lvl9pPr marL="7315200" indent="0">
              <a:buNone/>
              <a:defRPr sz="4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796" y="4114800"/>
            <a:ext cx="7865498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400" indent="0">
              <a:buNone/>
              <a:defRPr sz="2800"/>
            </a:lvl2pPr>
            <a:lvl3pPr marL="1828800" indent="0">
              <a:buNone/>
              <a:defRPr sz="2400"/>
            </a:lvl3pPr>
            <a:lvl4pPr marL="2743200" indent="0">
              <a:buNone/>
              <a:defRPr sz="2000"/>
            </a:lvl4pPr>
            <a:lvl5pPr marL="3657600" indent="0">
              <a:buNone/>
              <a:defRPr sz="2000"/>
            </a:lvl5pPr>
            <a:lvl6pPr marL="4572000" indent="0">
              <a:buNone/>
              <a:defRPr sz="2000"/>
            </a:lvl6pPr>
            <a:lvl7pPr marL="5486400" indent="0">
              <a:buNone/>
              <a:defRPr sz="2000"/>
            </a:lvl7pPr>
            <a:lvl8pPr marL="6400800" indent="0">
              <a:buNone/>
              <a:defRPr sz="2000"/>
            </a:lvl8pPr>
            <a:lvl9pPr marL="7315200" indent="0">
              <a:buNone/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7/31/17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026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7/31/17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27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7452072" y="730250"/>
            <a:ext cx="5258485" cy="1162367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76618" y="730250"/>
            <a:ext cx="15470614" cy="1162367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7/31/17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954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6619" y="730251"/>
            <a:ext cx="21033938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6619" y="3651250"/>
            <a:ext cx="21033938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76618" y="12712701"/>
            <a:ext cx="548711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236B3-8EDC-8E46-9B4D-6AFAA4748708}" type="datetimeFigureOut">
              <a:rPr lang="en-US" smtClean="0"/>
              <a:t>7/31/17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78252" y="12712701"/>
            <a:ext cx="8230672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223443" y="12712701"/>
            <a:ext cx="548711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77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828800" rtl="0" eaLnBrk="1" latinLnBrk="0" hangingPunct="1">
        <a:lnSpc>
          <a:spcPct val="90000"/>
        </a:lnSpc>
        <a:spcBef>
          <a:spcPct val="0"/>
        </a:spcBef>
        <a:buNone/>
        <a:defRPr sz="8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8288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1pPr>
      <a:lvl2pPr marL="1371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286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3200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41148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50292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8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20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5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NULL"/><Relationship Id="rId3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06259" y="707136"/>
            <a:ext cx="22774656" cy="1231392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7200"/>
          </a:p>
        </p:txBody>
      </p:sp>
      <p:sp>
        <p:nvSpPr>
          <p:cNvPr id="8" name="Rectangle 7"/>
          <p:cNvSpPr/>
          <p:nvPr/>
        </p:nvSpPr>
        <p:spPr>
          <a:xfrm>
            <a:off x="806259" y="707136"/>
            <a:ext cx="22774656" cy="12313920"/>
          </a:xfrm>
          <a:prstGeom prst="rect">
            <a:avLst/>
          </a:prstGeom>
          <a:solidFill>
            <a:srgbClr val="2B3E4F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7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799" y="5120640"/>
            <a:ext cx="13253576" cy="347472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07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659698" y="2673197"/>
            <a:ext cx="222575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 spc="300" dirty="0">
                <a:solidFill>
                  <a:srgbClr val="2B3E4F"/>
                </a:solidFill>
                <a:latin typeface="Bebas Neue" charset="0"/>
                <a:ea typeface="Bebas Neue" charset="0"/>
                <a:cs typeface="Bebas Neue" charset="0"/>
              </a:rPr>
              <a:t>Lesson </a:t>
            </a:r>
            <a:r>
              <a:rPr lang="en-US" sz="9600" b="1" spc="300" dirty="0">
                <a:solidFill>
                  <a:srgbClr val="2B3E4F"/>
                </a:solidFill>
                <a:latin typeface="Bebas Neue" charset="0"/>
                <a:ea typeface="Bebas Neue" charset="0"/>
                <a:cs typeface="Bebas Neue" charset="0"/>
              </a:rPr>
              <a:t>3</a:t>
            </a:r>
            <a:r>
              <a:rPr lang="en-US" sz="9600" b="1" spc="300" dirty="0" smtClean="0">
                <a:solidFill>
                  <a:srgbClr val="2B3E4F"/>
                </a:solidFill>
                <a:latin typeface="Bebas Neue" charset="0"/>
                <a:ea typeface="Bebas Neue" charset="0"/>
                <a:cs typeface="Bebas Neue" charset="0"/>
              </a:rPr>
              <a:t>: </a:t>
            </a:r>
            <a:r>
              <a:rPr lang="en-US" sz="9600" b="1" spc="300" dirty="0">
                <a:solidFill>
                  <a:srgbClr val="2B3E4F"/>
                </a:solidFill>
                <a:latin typeface="Bebas Neue" charset="0"/>
                <a:ea typeface="Bebas Neue" charset="0"/>
                <a:cs typeface="Bebas Neue" charset="0"/>
              </a:rPr>
              <a:t>THE PARABLE OF THE UNMERCIFUL SERVANT</a:t>
            </a:r>
            <a:endParaRPr lang="en-US" sz="9600" b="1" spc="300" dirty="0">
              <a:solidFill>
                <a:srgbClr val="2B3E4F"/>
              </a:solidFill>
              <a:latin typeface="Bebas Neue" charset="0"/>
              <a:ea typeface="Bebas Neue" charset="0"/>
              <a:cs typeface="Bebas Neue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659699" y="4673805"/>
            <a:ext cx="134564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/>
              <a:t>Matthew 18:21-35</a:t>
            </a:r>
            <a:r>
              <a:rPr lang="en-US" sz="6600" dirty="0"/>
              <a:t> </a:t>
            </a:r>
            <a:endParaRPr lang="en-US" sz="6400" dirty="0">
              <a:solidFill>
                <a:srgbClr val="2B3E4F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688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59698" y="4673804"/>
            <a:ext cx="2097170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/>
              <a:t>If we confess our sins, he is faithful and just to forgive us our sins and to cleanse us from all unrighteousness.</a:t>
            </a:r>
            <a:r>
              <a:rPr lang="en-US" sz="6600" dirty="0"/>
              <a:t> </a:t>
            </a:r>
            <a:endParaRPr lang="en-US" sz="6600" dirty="0" smtClean="0"/>
          </a:p>
          <a:p>
            <a:pPr algn="r"/>
            <a:endParaRPr lang="en-US" sz="6600" i="1" dirty="0" smtClean="0"/>
          </a:p>
          <a:p>
            <a:pPr algn="r"/>
            <a:r>
              <a:rPr lang="en-US" sz="6600" i="1" dirty="0" smtClean="0"/>
              <a:t>1 </a:t>
            </a:r>
            <a:r>
              <a:rPr lang="en-US" sz="6600" i="1" dirty="0"/>
              <a:t>John 1:9</a:t>
            </a:r>
            <a:r>
              <a:rPr lang="en-US" sz="6600" i="1" dirty="0"/>
              <a:t> </a:t>
            </a:r>
            <a:endParaRPr lang="en-US" sz="6600" i="1" dirty="0">
              <a:solidFill>
                <a:srgbClr val="2B3E4F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21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"/>
            <a:ext cx="24384000" cy="13716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59698" y="4673804"/>
            <a:ext cx="2097170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/>
              <a:t>Do you find it easier to ask for forgiveness or to extend forgiveness to others? Explain.</a:t>
            </a:r>
          </a:p>
        </p:txBody>
      </p:sp>
    </p:spTree>
    <p:extLst>
      <p:ext uri="{BB962C8B-B14F-4D97-AF65-F5344CB8AC3E}">
        <p14:creationId xmlns:p14="http://schemas.microsoft.com/office/powerpoint/2010/main" val="1302545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59703" y="5549043"/>
            <a:ext cx="1374222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6600" dirty="0"/>
              <a:t>Believers are expected to generously </a:t>
            </a:r>
            <a:r>
              <a:rPr lang="en-US" sz="6600" b="1" u="sng" dirty="0"/>
              <a:t>forgive</a:t>
            </a:r>
            <a:r>
              <a:rPr lang="en-US" sz="6600" dirty="0"/>
              <a:t> people who sin against them (Matthew 18:21-22).</a:t>
            </a:r>
          </a:p>
        </p:txBody>
      </p:sp>
    </p:spTree>
    <p:extLst>
      <p:ext uri="{BB962C8B-B14F-4D97-AF65-F5344CB8AC3E}">
        <p14:creationId xmlns:p14="http://schemas.microsoft.com/office/powerpoint/2010/main" val="202991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59703" y="5549043"/>
            <a:ext cx="1374222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6600" dirty="0"/>
              <a:t>Believers have received </a:t>
            </a:r>
            <a:r>
              <a:rPr lang="en-US" sz="6600" b="1" u="sng" dirty="0"/>
              <a:t>extravagant</a:t>
            </a:r>
            <a:r>
              <a:rPr lang="en-US" sz="6600" dirty="0"/>
              <a:t> and </a:t>
            </a:r>
            <a:r>
              <a:rPr lang="en-US" sz="6600" b="1" u="sng" dirty="0"/>
              <a:t>unmerited</a:t>
            </a:r>
            <a:r>
              <a:rPr lang="en-US" sz="6600" dirty="0"/>
              <a:t> forgiveness from God </a:t>
            </a:r>
            <a:endParaRPr lang="en-US" sz="6600" dirty="0" smtClean="0"/>
          </a:p>
          <a:p>
            <a:pPr lvl="0"/>
            <a:r>
              <a:rPr lang="en-US" sz="6600" dirty="0" smtClean="0"/>
              <a:t>(</a:t>
            </a:r>
            <a:r>
              <a:rPr lang="en-US" sz="6600" dirty="0"/>
              <a:t>Matthew 18:23-27).</a:t>
            </a:r>
          </a:p>
        </p:txBody>
      </p:sp>
    </p:spTree>
    <p:extLst>
      <p:ext uri="{BB962C8B-B14F-4D97-AF65-F5344CB8AC3E}">
        <p14:creationId xmlns:p14="http://schemas.microsoft.com/office/powerpoint/2010/main" val="29830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59703" y="5549043"/>
            <a:ext cx="1374222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6600" dirty="0"/>
              <a:t>Believers who </a:t>
            </a:r>
            <a:r>
              <a:rPr lang="en-US" sz="6600" b="1" u="sng" dirty="0"/>
              <a:t>refuse</a:t>
            </a:r>
            <a:r>
              <a:rPr lang="en-US" sz="6600" dirty="0"/>
              <a:t> to forgive others will not receive God’s forgiveness (Matthew 18:28-35).</a:t>
            </a:r>
          </a:p>
        </p:txBody>
      </p:sp>
    </p:spTree>
    <p:extLst>
      <p:ext uri="{BB962C8B-B14F-4D97-AF65-F5344CB8AC3E}">
        <p14:creationId xmlns:p14="http://schemas.microsoft.com/office/powerpoint/2010/main" val="189633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59703" y="5549043"/>
            <a:ext cx="1151337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6600" dirty="0"/>
              <a:t>Why is it hard to forgive someone for a single offense? Why is it even harder to forgive someone for repeated offenses?</a:t>
            </a:r>
          </a:p>
        </p:txBody>
      </p:sp>
    </p:spTree>
    <p:extLst>
      <p:ext uri="{BB962C8B-B14F-4D97-AF65-F5344CB8AC3E}">
        <p14:creationId xmlns:p14="http://schemas.microsoft.com/office/powerpoint/2010/main" val="191499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59703" y="5549043"/>
            <a:ext cx="1085614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6600" dirty="0"/>
              <a:t>How have you felt when someone honored your request for forgiveness</a:t>
            </a:r>
            <a:r>
              <a:rPr lang="en-US" sz="6600"/>
              <a:t>? </a:t>
            </a:r>
            <a:r>
              <a:rPr lang="en-US" sz="6600" dirty="0" smtClean="0"/>
              <a:t>How </a:t>
            </a:r>
            <a:r>
              <a:rPr lang="en-US" sz="6600" dirty="0"/>
              <a:t>have you felt when your request for forgiveness was rejected?</a:t>
            </a:r>
          </a:p>
        </p:txBody>
      </p:sp>
    </p:spTree>
    <p:extLst>
      <p:ext uri="{BB962C8B-B14F-4D97-AF65-F5344CB8AC3E}">
        <p14:creationId xmlns:p14="http://schemas.microsoft.com/office/powerpoint/2010/main" val="1353956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59703" y="5549043"/>
            <a:ext cx="1074184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6600" dirty="0"/>
              <a:t>Is there anyone in your life whom you need to forgive? What’s keeping you from forgiving them?</a:t>
            </a:r>
          </a:p>
        </p:txBody>
      </p:sp>
    </p:spTree>
    <p:extLst>
      <p:ext uri="{BB962C8B-B14F-4D97-AF65-F5344CB8AC3E}">
        <p14:creationId xmlns:p14="http://schemas.microsoft.com/office/powerpoint/2010/main" val="54477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59703" y="5549043"/>
            <a:ext cx="1074184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6600" dirty="0"/>
              <a:t>What are some physical, emotional, and spiritual consequences for refusing to forgive others?</a:t>
            </a:r>
          </a:p>
        </p:txBody>
      </p:sp>
    </p:spTree>
    <p:extLst>
      <p:ext uri="{BB962C8B-B14F-4D97-AF65-F5344CB8AC3E}">
        <p14:creationId xmlns:p14="http://schemas.microsoft.com/office/powerpoint/2010/main" val="795651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rgbClr val="2C3E50"/>
      </a:dk1>
      <a:lt1>
        <a:srgbClr val="FFFFFF"/>
      </a:lt1>
      <a:dk2>
        <a:srgbClr val="2C3E50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6159</TotalTime>
  <Words>173</Words>
  <Application>Microsoft Macintosh PowerPoint</Application>
  <PresentationFormat>Custom</PresentationFormat>
  <Paragraphs>24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Bebas Neue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Isbell, Bradley Lynn</dc:creator>
  <cp:lastModifiedBy>Isbell, Bradley Lynn</cp:lastModifiedBy>
  <cp:revision>74</cp:revision>
  <cp:lastPrinted>2016-07-27T19:55:17Z</cp:lastPrinted>
  <dcterms:created xsi:type="dcterms:W3CDTF">2016-07-14T20:01:30Z</dcterms:created>
  <dcterms:modified xsi:type="dcterms:W3CDTF">2017-07-31T19:09:47Z</dcterms:modified>
</cp:coreProperties>
</file>