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2" r:id="rId6"/>
    <p:sldId id="266" r:id="rId7"/>
    <p:sldId id="267" r:id="rId8"/>
    <p:sldId id="265" r:id="rId9"/>
    <p:sldId id="268" r:id="rId10"/>
    <p:sldId id="269" r:id="rId11"/>
    <p:sldId id="270" r:id="rId12"/>
  </p:sldIdLst>
  <p:sldSz cx="24387175" cy="13716000"/>
  <p:notesSz cx="6858000" cy="9144000"/>
  <p:defaultTextStyle>
    <a:defPPr>
      <a:defRPr lang="en-US"/>
    </a:defPPr>
    <a:lvl1pPr marL="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344C"/>
    <a:srgbClr val="2B3E4F"/>
    <a:srgbClr val="2581BC"/>
    <a:srgbClr val="273641"/>
    <a:srgbClr val="E84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6016"/>
  </p:normalViewPr>
  <p:slideViewPr>
    <p:cSldViewPr snapToGrid="0" snapToObjects="1">
      <p:cViewPr>
        <p:scale>
          <a:sx n="45" d="100"/>
          <a:sy n="45" d="100"/>
        </p:scale>
        <p:origin x="960" y="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B5F4A-98BD-9546-8918-7821DBE9ACF1}" type="datetimeFigureOut">
              <a:rPr lang="en-US" smtClean="0"/>
              <a:t>1/17/17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7E39-9384-8842-8A25-1472B44127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1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44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891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337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783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2229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674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1120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5566" algn="l" defTabSz="182889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125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671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82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335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522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22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475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096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4276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007E39-9384-8842-8A25-1472B44127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23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397" y="2244726"/>
            <a:ext cx="18290381" cy="4775200"/>
          </a:xfrm>
        </p:spPr>
        <p:txBody>
          <a:bodyPr anchor="b"/>
          <a:lstStyle>
            <a:lvl1pPr algn="ctr"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397" y="7204076"/>
            <a:ext cx="18290381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400" indent="0" algn="ctr">
              <a:buNone/>
              <a:defRPr sz="4000"/>
            </a:lvl2pPr>
            <a:lvl3pPr marL="1828800" indent="0" algn="ctr">
              <a:buNone/>
              <a:defRPr sz="3600"/>
            </a:lvl3pPr>
            <a:lvl4pPr marL="2743200" indent="0" algn="ctr">
              <a:buNone/>
              <a:defRPr sz="3200"/>
            </a:lvl4pPr>
            <a:lvl5pPr marL="3657600" indent="0" algn="ctr">
              <a:buNone/>
              <a:defRPr sz="3200"/>
            </a:lvl5pPr>
            <a:lvl6pPr marL="4572000" indent="0" algn="ctr">
              <a:buNone/>
              <a:defRPr sz="3200"/>
            </a:lvl6pPr>
            <a:lvl7pPr marL="5486400" indent="0" algn="ctr">
              <a:buNone/>
              <a:defRPr sz="3200"/>
            </a:lvl7pPr>
            <a:lvl8pPr marL="6400800" indent="0" algn="ctr">
              <a:buNone/>
              <a:defRPr sz="3200"/>
            </a:lvl8pPr>
            <a:lvl9pPr marL="7315200" indent="0" algn="ctr">
              <a:buNone/>
              <a:defRPr sz="3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03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137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917" y="3419477"/>
            <a:ext cx="21033938" cy="5705474"/>
          </a:xfrm>
        </p:spPr>
        <p:txBody>
          <a:bodyPr anchor="b"/>
          <a:lstStyle>
            <a:lvl1pPr>
              <a:defRPr sz="1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917" y="9178927"/>
            <a:ext cx="21033938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400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20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61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6008" y="3651250"/>
            <a:ext cx="10364549" cy="87026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8412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5" y="730251"/>
            <a:ext cx="21033938" cy="265112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796" y="3362326"/>
            <a:ext cx="10316917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796" y="5010150"/>
            <a:ext cx="10316917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6007" y="3362326"/>
            <a:ext cx="10367726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6007" y="5010150"/>
            <a:ext cx="10367726" cy="736917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932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023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9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7726" y="1974851"/>
            <a:ext cx="1234600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29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796" y="914400"/>
            <a:ext cx="7865498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7726" y="1974851"/>
            <a:ext cx="1234600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400" indent="0">
              <a:buNone/>
              <a:defRPr sz="5600"/>
            </a:lvl2pPr>
            <a:lvl3pPr marL="1828800" indent="0">
              <a:buNone/>
              <a:defRPr sz="4800"/>
            </a:lvl3pPr>
            <a:lvl4pPr marL="2743200" indent="0">
              <a:buNone/>
              <a:defRPr sz="4000"/>
            </a:lvl4pPr>
            <a:lvl5pPr marL="3657600" indent="0">
              <a:buNone/>
              <a:defRPr sz="4000"/>
            </a:lvl5pPr>
            <a:lvl6pPr marL="4572000" indent="0">
              <a:buNone/>
              <a:defRPr sz="4000"/>
            </a:lvl6pPr>
            <a:lvl7pPr marL="5486400" indent="0">
              <a:buNone/>
              <a:defRPr sz="4000"/>
            </a:lvl7pPr>
            <a:lvl8pPr marL="6400800" indent="0">
              <a:buNone/>
              <a:defRPr sz="4000"/>
            </a:lvl8pPr>
            <a:lvl9pPr marL="7315200" indent="0">
              <a:buNone/>
              <a:defRPr sz="4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796" y="4114800"/>
            <a:ext cx="7865498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400" indent="0">
              <a:buNone/>
              <a:defRPr sz="2800"/>
            </a:lvl2pPr>
            <a:lvl3pPr marL="1828800" indent="0">
              <a:buNone/>
              <a:defRPr sz="2400"/>
            </a:lvl3pPr>
            <a:lvl4pPr marL="2743200" indent="0">
              <a:buNone/>
              <a:defRPr sz="2000"/>
            </a:lvl4pPr>
            <a:lvl5pPr marL="3657600" indent="0">
              <a:buNone/>
              <a:defRPr sz="2000"/>
            </a:lvl5pPr>
            <a:lvl6pPr marL="4572000" indent="0">
              <a:buNone/>
              <a:defRPr sz="2000"/>
            </a:lvl6pPr>
            <a:lvl7pPr marL="5486400" indent="0">
              <a:buNone/>
              <a:defRPr sz="2000"/>
            </a:lvl7pPr>
            <a:lvl8pPr marL="6400800" indent="0">
              <a:buNone/>
              <a:defRPr sz="2000"/>
            </a:lvl8pPr>
            <a:lvl9pPr marL="7315200" indent="0">
              <a:buNone/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02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7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52072" y="730250"/>
            <a:ext cx="5258485" cy="1162367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618" y="730250"/>
            <a:ext cx="15470614" cy="1162367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954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619" y="730251"/>
            <a:ext cx="21033938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619" y="3651250"/>
            <a:ext cx="21033938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618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236B3-8EDC-8E46-9B4D-6AFAA4748708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8252" y="12712701"/>
            <a:ext cx="8230672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3443" y="12712701"/>
            <a:ext cx="548711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1CDC0-18B4-164A-9C4B-6C4DA65EF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7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828800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828800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6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8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92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6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400" indent="-457200" algn="l" defTabSz="18288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18288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NULL"/><Relationship Id="rId3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/>
          </a:p>
        </p:txBody>
      </p:sp>
      <p:sp>
        <p:nvSpPr>
          <p:cNvPr id="8" name="Rectangle 7"/>
          <p:cNvSpPr/>
          <p:nvPr/>
        </p:nvSpPr>
        <p:spPr>
          <a:xfrm>
            <a:off x="806259" y="707136"/>
            <a:ext cx="22774656" cy="12313920"/>
          </a:xfrm>
          <a:prstGeom prst="rect">
            <a:avLst/>
          </a:prstGeom>
          <a:solidFill>
            <a:srgbClr val="2B3E4F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7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799" y="5120640"/>
            <a:ext cx="13253576" cy="347472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24384000" cy="137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07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716849" y="3730472"/>
            <a:ext cx="2145792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00" b="1" spc="300" dirty="0" smtClean="0">
                <a:latin typeface="Lato" charset="0"/>
                <a:ea typeface="Lato" charset="0"/>
                <a:cs typeface="Lato" charset="0"/>
              </a:rPr>
              <a:t>THE CHEERS OF THE PEOPLE</a:t>
            </a:r>
            <a:endParaRPr lang="en-US" sz="11500" b="1" spc="300" dirty="0">
              <a:solidFill>
                <a:srgbClr val="2B3E4F"/>
              </a:solidFill>
              <a:latin typeface="Lato" charset="0"/>
              <a:ea typeface="Lato" charset="0"/>
              <a:cs typeface="Lato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16849" y="6131130"/>
            <a:ext cx="134564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6600" dirty="0">
                <a:latin typeface="Lato" charset="0"/>
                <a:ea typeface="Lato" charset="0"/>
                <a:cs typeface="Lato" charset="0"/>
              </a:rPr>
              <a:t>Luke 19:28–40</a:t>
            </a:r>
            <a:endParaRPr lang="en-US" sz="6400" dirty="0">
              <a:solidFill>
                <a:srgbClr val="2B3E4F"/>
              </a:solidFill>
              <a:latin typeface="Lato" charset="0"/>
              <a:ea typeface="Lato" charset="0"/>
              <a:cs typeface="Lato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85950" y="5457825"/>
            <a:ext cx="3314700" cy="200025"/>
          </a:xfrm>
          <a:prstGeom prst="rect">
            <a:avLst/>
          </a:prstGeom>
          <a:solidFill>
            <a:srgbClr val="0A344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6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699" y="6445454"/>
            <a:ext cx="2048592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And the Lord said: “Because this people draw near with their </a:t>
            </a:r>
            <a:r>
              <a:rPr lang="en-US" sz="6600" dirty="0" err="1" smtClean="0">
                <a:latin typeface="Lato" charset="0"/>
                <a:ea typeface="Lato" charset="0"/>
                <a:cs typeface="Lato" charset="0"/>
              </a:rPr>
              <a:t>mouthand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honor me with their lips, while their hearts are far from me, and their fear of me is a commandment taught by men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.”</a:t>
            </a:r>
          </a:p>
          <a:p>
            <a:pPr algn="r"/>
            <a:r>
              <a:rPr lang="en-US" sz="6600" i="1" dirty="0">
                <a:latin typeface="Lato" charset="0"/>
                <a:ea typeface="Lato" charset="0"/>
                <a:cs typeface="Lato" charset="0"/>
              </a:rPr>
              <a:t>Isaiah 29:13</a:t>
            </a:r>
            <a:endParaRPr lang="en-US" sz="6600" i="1" dirty="0">
              <a:solidFill>
                <a:srgbClr val="2B3E4F"/>
              </a:solidFill>
              <a:latin typeface="Lato" charset="0"/>
              <a:ea typeface="Lato" charset="0"/>
              <a:cs typeface="La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2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699" y="6858006"/>
            <a:ext cx="198485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How can I make sure that my worship is genuine?</a:t>
            </a:r>
          </a:p>
        </p:txBody>
      </p:sp>
    </p:spTree>
    <p:extLst>
      <p:ext uri="{BB962C8B-B14F-4D97-AF65-F5344CB8AC3E}">
        <p14:creationId xmlns:p14="http://schemas.microsoft.com/office/powerpoint/2010/main" val="130254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31128" y="6434868"/>
            <a:ext cx="147035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Jesus fulfilled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messianic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prophecy </a:t>
            </a:r>
            <a:endParaRPr lang="en-US" sz="6600" b="1" u="sng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as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He entered Jerusalem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(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Luke 19:28-34).</a:t>
            </a:r>
          </a:p>
        </p:txBody>
      </p:sp>
    </p:spTree>
    <p:extLst>
      <p:ext uri="{BB962C8B-B14F-4D97-AF65-F5344CB8AC3E}">
        <p14:creationId xmlns:p14="http://schemas.microsoft.com/office/powerpoint/2010/main" val="20299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6434868"/>
            <a:ext cx="147035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Crowds gathered to greet Jesus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with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cheers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and shouts of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blessing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(Luke 19:35-38).  </a:t>
            </a:r>
          </a:p>
        </p:txBody>
      </p:sp>
    </p:spTree>
    <p:extLst>
      <p:ext uri="{BB962C8B-B14F-4D97-AF65-F5344CB8AC3E}">
        <p14:creationId xmlns:p14="http://schemas.microsoft.com/office/powerpoint/2010/main" val="69221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6434868"/>
            <a:ext cx="1470354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Some who saw Jesus could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b="1" u="sng" dirty="0" smtClean="0">
                <a:latin typeface="Lato" charset="0"/>
                <a:ea typeface="Lato" charset="0"/>
                <a:cs typeface="Lato" charset="0"/>
              </a:rPr>
              <a:t>not</a:t>
            </a:r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 </a:t>
            </a:r>
            <a:r>
              <a:rPr lang="en-US" sz="6600" b="1" u="sng" dirty="0">
                <a:latin typeface="Lato" charset="0"/>
                <a:ea typeface="Lato" charset="0"/>
                <a:cs typeface="Lato" charset="0"/>
              </a:rPr>
              <a:t>accept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 who Jesus was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(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Luke 19:39-40).</a:t>
            </a:r>
          </a:p>
        </p:txBody>
      </p:sp>
    </p:spTree>
    <p:extLst>
      <p:ext uri="{BB962C8B-B14F-4D97-AF65-F5344CB8AC3E}">
        <p14:creationId xmlns:p14="http://schemas.microsoft.com/office/powerpoint/2010/main" val="37061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6406293"/>
            <a:ext cx="117419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What does the response of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the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colt’s owner say about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his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understanding of who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Jesus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is?</a:t>
            </a:r>
          </a:p>
        </p:txBody>
      </p:sp>
    </p:spTree>
    <p:extLst>
      <p:ext uri="{BB962C8B-B14F-4D97-AF65-F5344CB8AC3E}">
        <p14:creationId xmlns:p14="http://schemas.microsoft.com/office/powerpoint/2010/main" val="188692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16853" y="6372225"/>
            <a:ext cx="117419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How might we be similar or different from Jesus’ disciples in this way?</a:t>
            </a:r>
          </a:p>
        </p:txBody>
      </p:sp>
    </p:spTree>
    <p:extLst>
      <p:ext uri="{BB962C8B-B14F-4D97-AF65-F5344CB8AC3E}">
        <p14:creationId xmlns:p14="http://schemas.microsoft.com/office/powerpoint/2010/main" val="124458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59703" y="6377718"/>
            <a:ext cx="117419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What made it impossible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for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Jesus’ disciples to </a:t>
            </a:r>
            <a:endParaRPr lang="en-US" sz="6600" dirty="0" smtClean="0">
              <a:latin typeface="Lato" charset="0"/>
              <a:ea typeface="Lato" charset="0"/>
              <a:cs typeface="Lato" charset="0"/>
            </a:endParaRPr>
          </a:p>
          <a:p>
            <a:r>
              <a:rPr lang="en-US" sz="6600" dirty="0" smtClean="0">
                <a:latin typeface="Lato" charset="0"/>
                <a:ea typeface="Lato" charset="0"/>
                <a:cs typeface="Lato" charset="0"/>
              </a:rPr>
              <a:t>keep </a:t>
            </a:r>
            <a:r>
              <a:rPr lang="en-US" sz="6600" dirty="0">
                <a:latin typeface="Lato" charset="0"/>
                <a:ea typeface="Lato" charset="0"/>
                <a:cs typeface="Lato" charset="0"/>
              </a:rPr>
              <a:t>silent?</a:t>
            </a:r>
          </a:p>
        </p:txBody>
      </p:sp>
    </p:spTree>
    <p:extLst>
      <p:ext uri="{BB962C8B-B14F-4D97-AF65-F5344CB8AC3E}">
        <p14:creationId xmlns:p14="http://schemas.microsoft.com/office/powerpoint/2010/main" val="17881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6853" y="6320568"/>
            <a:ext cx="1174197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latin typeface="Lato" charset="0"/>
                <a:ea typeface="Lato" charset="0"/>
                <a:cs typeface="Lato" charset="0"/>
              </a:rPr>
              <a:t>How might we be similar or different from Jesus’ disciples in this way?</a:t>
            </a:r>
          </a:p>
        </p:txBody>
      </p:sp>
    </p:spTree>
    <p:extLst>
      <p:ext uri="{BB962C8B-B14F-4D97-AF65-F5344CB8AC3E}">
        <p14:creationId xmlns:p14="http://schemas.microsoft.com/office/powerpoint/2010/main" val="119392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2C3E50"/>
      </a:dk1>
      <a:lt1>
        <a:srgbClr val="FFFFFF"/>
      </a:lt1>
      <a:dk2>
        <a:srgbClr val="2C3E50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6100</TotalTime>
  <Words>170</Words>
  <Application>Microsoft Macintosh PowerPoint</Application>
  <PresentationFormat>Custom</PresentationFormat>
  <Paragraphs>32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Calibri</vt:lpstr>
      <vt:lpstr>Lato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Isbell, Bradley Lynn</dc:creator>
  <cp:lastModifiedBy>Isbell, Bradley Lynn</cp:lastModifiedBy>
  <cp:revision>58</cp:revision>
  <cp:lastPrinted>2016-07-27T19:55:17Z</cp:lastPrinted>
  <dcterms:created xsi:type="dcterms:W3CDTF">2016-07-14T20:01:30Z</dcterms:created>
  <dcterms:modified xsi:type="dcterms:W3CDTF">2017-01-18T20:14:17Z</dcterms:modified>
</cp:coreProperties>
</file>